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9" r:id="rId8"/>
    <p:sldId id="271" r:id="rId9"/>
    <p:sldId id="263" r:id="rId10"/>
    <p:sldId id="264" r:id="rId11"/>
    <p:sldId id="265" r:id="rId12"/>
    <p:sldId id="270" r:id="rId13"/>
    <p:sldId id="266" r:id="rId14"/>
    <p:sldId id="267" r:id="rId15"/>
    <p:sldId id="268" r:id="rId16"/>
    <p:sldId id="272" r:id="rId17"/>
    <p:sldId id="273" r:id="rId18"/>
    <p:sldId id="275" r:id="rId19"/>
    <p:sldId id="277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2" d="100"/>
          <a:sy n="62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A8C83-BC29-411D-804C-A003A7F9AAC5}" type="datetimeFigureOut">
              <a:rPr lang="en-US" smtClean="0"/>
              <a:t>9/28/2014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A98EB-AF7E-4DA4-971D-7A60D985B6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48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A98EB-AF7E-4DA4-971D-7A60D985B6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5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CBC4-FE5C-4E8A-824A-098464EC1A4A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3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F76B-9798-44E1-9478-0D62E582A11B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30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2FBA-CE49-444B-B516-558691C95554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91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883F9-09F3-4EBB-9E19-DDCB96A89BEB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36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879-8F2D-429B-BD6A-6A3A4FCD2D76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1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3667-5155-44ED-9C75-CCD6AA648A5D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37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03C-6BED-4949-BCEE-8AFD9A8C9395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19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D2EB6-0DD8-45D0-921F-2964B891CA66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B49A-D0C4-4248-8885-5B22C10DEA7F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0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6272-8EE4-4C80-8796-945982CED9AB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6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3B2A-5F37-465E-AD44-8EBCEF4EF990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8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CD2EB-DF6E-4F7A-BF9D-2CFA6731B216}" type="datetime1">
              <a:rPr lang="en-US" smtClean="0"/>
              <a:t>9/28/2014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Brad Hofmann NMGRADS 10/2/2014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F957-A876-48A2-A566-F6185ABFA2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812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610600" cy="14700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+mn-lt"/>
                <a:cs typeface="Arial" panose="020B0604020202020204" pitchFamily="34" charset="0"/>
              </a:rPr>
              <a:t>Goal Setting For Young Fathers</a:t>
            </a:r>
            <a:endParaRPr lang="en-US" sz="4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cs typeface="Arial" panose="020B0604020202020204" pitchFamily="34" charset="0"/>
              </a:rPr>
              <a:t>Brad </a:t>
            </a:r>
            <a:r>
              <a:rPr lang="en-US" dirty="0" smtClean="0">
                <a:cs typeface="Arial" panose="020B0604020202020204" pitchFamily="34" charset="0"/>
              </a:rPr>
              <a:t>Hofmann</a:t>
            </a:r>
          </a:p>
          <a:p>
            <a:r>
              <a:rPr lang="en-US" dirty="0" smtClean="0">
                <a:cs typeface="Arial" panose="020B0604020202020204" pitchFamily="34" charset="0"/>
              </a:rPr>
              <a:t>NMGRADS Training</a:t>
            </a:r>
          </a:p>
          <a:p>
            <a:r>
              <a:rPr lang="en-US" dirty="0" smtClean="0">
                <a:cs typeface="Arial" panose="020B0604020202020204" pitchFamily="34" charset="0"/>
              </a:rPr>
              <a:t>October 2, 2014</a:t>
            </a:r>
            <a:endParaRPr lang="en-US" dirty="0" smtClean="0">
              <a:cs typeface="Arial" panose="020B0604020202020204" pitchFamily="34" charset="0"/>
            </a:endParaRPr>
          </a:p>
          <a:p>
            <a:endParaRPr 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26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Assisting with Result </a:t>
            </a:r>
            <a:r>
              <a:rPr lang="en-US" sz="4800" u="sng" dirty="0"/>
              <a:t>G</a:t>
            </a:r>
            <a:r>
              <a:rPr lang="en-US" sz="4800" u="sng" dirty="0" smtClean="0"/>
              <a:t>oals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904"/>
            <a:ext cx="8229600" cy="5201424"/>
          </a:xfr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Individuals must develop and commit to their own goals</a:t>
            </a:r>
          </a:p>
          <a:p>
            <a:pPr marL="0" indent="0">
              <a:buNone/>
            </a:pPr>
            <a:r>
              <a:rPr lang="en-US" sz="3000" dirty="0" smtClean="0"/>
              <a:t>	- Assist by listening to the young father</a:t>
            </a:r>
            <a:r>
              <a:rPr lang="en-US" dirty="0"/>
              <a:t>		</a:t>
            </a:r>
            <a:r>
              <a:rPr lang="en-US" dirty="0" smtClean="0"/>
              <a:t>	</a:t>
            </a:r>
            <a:r>
              <a:rPr lang="en-US" sz="3000" dirty="0" smtClean="0"/>
              <a:t>* Learn who he is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	* Learn what he wants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	* Learn what issues he is having</a:t>
            </a: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2. Build a good rapport first. Setting goals is very personal.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2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4800" u="sng" dirty="0" smtClean="0"/>
              <a:t>Assisting with Result Goals (cont’d)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4400" dirty="0" smtClean="0"/>
              <a:t>3. Educate with information and discussion</a:t>
            </a:r>
            <a:endParaRPr lang="en-US" sz="11600" dirty="0" smtClean="0"/>
          </a:p>
          <a:p>
            <a:pPr marL="400050" lvl="1" indent="0">
              <a:buNone/>
            </a:pPr>
            <a:r>
              <a:rPr lang="en-US" sz="12800" dirty="0"/>
              <a:t>	 (24/7 </a:t>
            </a:r>
            <a:r>
              <a:rPr lang="en-US" sz="12800" dirty="0" smtClean="0"/>
              <a:t>Dads, Circle of Security)</a:t>
            </a:r>
            <a:endParaRPr lang="en-US" sz="12800" dirty="0"/>
          </a:p>
          <a:p>
            <a:pPr marL="400050" lvl="1" indent="0">
              <a:buNone/>
            </a:pPr>
            <a:endParaRPr lang="en-US" sz="3600" dirty="0" smtClean="0"/>
          </a:p>
          <a:p>
            <a:pPr marL="400050" lvl="1" indent="0">
              <a:buNone/>
            </a:pPr>
            <a:r>
              <a:rPr lang="en-US" sz="3600" dirty="0"/>
              <a:t>	</a:t>
            </a:r>
            <a:r>
              <a:rPr lang="en-US" sz="9600" dirty="0" smtClean="0"/>
              <a:t>-What do good fathers do?</a:t>
            </a:r>
          </a:p>
          <a:p>
            <a:pPr marL="400050" lvl="1" indent="0">
              <a:buNone/>
            </a:pPr>
            <a:r>
              <a:rPr lang="en-US" sz="9600" dirty="0"/>
              <a:t>	</a:t>
            </a:r>
            <a:r>
              <a:rPr lang="en-US" sz="9600" dirty="0" smtClean="0"/>
              <a:t>-How were you parented? (What was/wasn’t helpful?)</a:t>
            </a:r>
          </a:p>
          <a:p>
            <a:pPr marL="400050" lvl="1" indent="0">
              <a:buNone/>
            </a:pPr>
            <a:r>
              <a:rPr lang="en-US" sz="9600" dirty="0"/>
              <a:t>	</a:t>
            </a:r>
            <a:r>
              <a:rPr lang="en-US" sz="9600" dirty="0" smtClean="0"/>
              <a:t>-How has a high school diploma helped other fathers?</a:t>
            </a:r>
          </a:p>
          <a:p>
            <a:pPr marL="400050" lvl="1" indent="0">
              <a:buNone/>
            </a:pPr>
            <a:r>
              <a:rPr lang="en-US" sz="9600" dirty="0"/>
              <a:t>	</a:t>
            </a:r>
            <a:r>
              <a:rPr lang="en-US" sz="9600" dirty="0" smtClean="0"/>
              <a:t>-What types of jobs match interests/skills?</a:t>
            </a:r>
          </a:p>
          <a:p>
            <a:pPr marL="400050" lvl="1" indent="0">
              <a:buNone/>
            </a:pPr>
            <a:r>
              <a:rPr lang="en-US" sz="9600" dirty="0"/>
              <a:t>	</a:t>
            </a:r>
            <a:r>
              <a:rPr lang="en-US" sz="9600" dirty="0" smtClean="0"/>
              <a:t>-How can a father work well with the child’s mother?</a:t>
            </a:r>
            <a:endParaRPr lang="en-US" sz="11200" dirty="0" smtClean="0"/>
          </a:p>
          <a:p>
            <a:pPr marL="400050" lvl="1" indent="0">
              <a:buNone/>
            </a:pPr>
            <a:r>
              <a:rPr lang="en-US" sz="9200" dirty="0" smtClean="0"/>
              <a:t>	</a:t>
            </a:r>
          </a:p>
          <a:p>
            <a:pPr marL="688975" lvl="1" indent="-231775">
              <a:buNone/>
            </a:pPr>
            <a:r>
              <a:rPr lang="en-US" sz="11200" dirty="0" smtClean="0"/>
              <a:t>* </a:t>
            </a:r>
            <a:r>
              <a:rPr lang="en-US" sz="11200" dirty="0"/>
              <a:t>P</a:t>
            </a:r>
            <a:r>
              <a:rPr lang="en-US" sz="11200" dirty="0" smtClean="0"/>
              <a:t>rovide the best available information without telling him what to do.  Put him in a position to set good Result </a:t>
            </a:r>
            <a:r>
              <a:rPr lang="en-US" sz="11200" dirty="0"/>
              <a:t>G</a:t>
            </a:r>
            <a:r>
              <a:rPr lang="en-US" sz="11200" dirty="0" smtClean="0"/>
              <a:t>oals for himself. 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4800" u="sng" dirty="0" smtClean="0"/>
              <a:t>Assisting with Result </a:t>
            </a:r>
            <a:r>
              <a:rPr lang="en-US" sz="4800" u="sng" dirty="0"/>
              <a:t>G</a:t>
            </a:r>
            <a:r>
              <a:rPr lang="en-US" sz="4800" u="sng" dirty="0" smtClean="0"/>
              <a:t>oals (cont’d)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4.  </a:t>
            </a:r>
            <a:r>
              <a:rPr lang="en-US" sz="3600" dirty="0"/>
              <a:t>Have them write down 1 </a:t>
            </a:r>
            <a:r>
              <a:rPr lang="en-US" sz="3600" dirty="0" smtClean="0"/>
              <a:t>Result Goal </a:t>
            </a:r>
            <a:r>
              <a:rPr lang="en-US" sz="3600" dirty="0"/>
              <a:t>per category. </a:t>
            </a:r>
            <a:r>
              <a:rPr lang="en-US" sz="3600" dirty="0" smtClean="0"/>
              <a:t>[Self-care, Education, Career, Parenting, Relationships]</a:t>
            </a:r>
            <a:endParaRPr lang="en-US" sz="3600" dirty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500" dirty="0" smtClean="0"/>
              <a:t>- </a:t>
            </a:r>
            <a:r>
              <a:rPr lang="en-US" sz="3500" dirty="0"/>
              <a:t>If possible, start with </a:t>
            </a:r>
            <a:r>
              <a:rPr lang="en-US" sz="3500" dirty="0" smtClean="0"/>
              <a:t>self-care</a:t>
            </a:r>
          </a:p>
          <a:p>
            <a:pPr marL="0" indent="0">
              <a:buNone/>
            </a:pPr>
            <a:endParaRPr lang="en-US" sz="3500" dirty="0"/>
          </a:p>
          <a:p>
            <a:pPr marL="0" indent="0" algn="ctr">
              <a:buNone/>
            </a:pPr>
            <a:r>
              <a:rPr lang="en-US" sz="3500" dirty="0" smtClean="0"/>
              <a:t>* </a:t>
            </a:r>
            <a:r>
              <a:rPr lang="en-US" sz="3500" b="1" i="1" dirty="0"/>
              <a:t>You can’t control your </a:t>
            </a:r>
            <a:r>
              <a:rPr lang="en-US" sz="3500" b="1" i="1" dirty="0" smtClean="0"/>
              <a:t>performance </a:t>
            </a:r>
            <a:r>
              <a:rPr lang="en-US" sz="3500" b="1" i="1" dirty="0"/>
              <a:t>until you can </a:t>
            </a:r>
            <a:r>
              <a:rPr lang="en-US" sz="3500" b="1" i="1" dirty="0" smtClean="0"/>
              <a:t>control yourself</a:t>
            </a:r>
            <a:r>
              <a:rPr lang="en-US" sz="3500" b="1" i="1" dirty="0"/>
              <a:t>.</a:t>
            </a:r>
            <a:endParaRPr lang="en-US" sz="3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sz="4800" u="sng" dirty="0" smtClean="0"/>
              <a:t>Assisting with Result Goals (cont’d)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5.  Never write goals for the young father</a:t>
            </a:r>
          </a:p>
          <a:p>
            <a:pPr marL="514350" indent="-514350">
              <a:buAutoNum type="arabicPeriod" startAt="4"/>
            </a:pPr>
            <a:endParaRPr lang="en-US" dirty="0" smtClean="0"/>
          </a:p>
          <a:p>
            <a:pPr marL="400050" lvl="1" indent="0">
              <a:buNone/>
            </a:pPr>
            <a:r>
              <a:rPr lang="en-US" sz="3000" dirty="0" smtClean="0"/>
              <a:t>If he doesn’t have any ideas of his own you can ask him if he’d like to hear what other fathers have tried.</a:t>
            </a:r>
          </a:p>
          <a:p>
            <a:pPr marL="800100" lvl="2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Assisting with Process </a:t>
            </a:r>
            <a:r>
              <a:rPr lang="en-US" sz="4800" u="sng" dirty="0"/>
              <a:t>G</a:t>
            </a:r>
            <a:r>
              <a:rPr lang="en-US" sz="4800" u="sng" dirty="0" smtClean="0"/>
              <a:t>oals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This is where we can give more direct input</a:t>
            </a:r>
          </a:p>
          <a:p>
            <a:pPr marL="514350" indent="-514350">
              <a:buAutoNum type="arabicPeriod"/>
            </a:pPr>
            <a:r>
              <a:rPr lang="en-US" dirty="0" smtClean="0"/>
              <a:t>Check that the father knows what needs to be done to achieve his Result Goals</a:t>
            </a:r>
          </a:p>
          <a:p>
            <a:pPr marL="1143000" lvl="1" indent="-228600">
              <a:buNone/>
            </a:pPr>
            <a:r>
              <a:rPr lang="en-US" sz="3000" dirty="0" smtClean="0"/>
              <a:t>- Fill in knowledge gaps and correct any misunderstandings</a:t>
            </a:r>
          </a:p>
          <a:p>
            <a:pPr marL="396875" lvl="1" indent="-396875">
              <a:buNone/>
            </a:pPr>
            <a:r>
              <a:rPr lang="en-US" sz="3200" dirty="0" smtClean="0"/>
              <a:t>3.  Have the young father write 2 or 3 attainable Process </a:t>
            </a:r>
            <a:r>
              <a:rPr lang="en-US" sz="3200" dirty="0"/>
              <a:t>G</a:t>
            </a:r>
            <a:r>
              <a:rPr lang="en-US" sz="3200" dirty="0" smtClean="0"/>
              <a:t>oals per Result Goal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sz="3000" dirty="0" smtClean="0"/>
              <a:t>START SMALL </a:t>
            </a:r>
            <a:r>
              <a:rPr lang="en-US" sz="3000" dirty="0" smtClean="0">
                <a:sym typeface="Wingdings" panose="05000000000000000000" pitchFamily="2" charset="2"/>
              </a:rPr>
              <a:t> Success breeds success</a:t>
            </a:r>
            <a:endParaRPr lang="en-US" sz="3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91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4500" u="sng" dirty="0" smtClean="0"/>
              <a:t>Assisting with Process Goals (cont’d)</a:t>
            </a:r>
            <a:endParaRPr lang="en-US" sz="45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 startAt="4"/>
            </a:pPr>
            <a:r>
              <a:rPr lang="en-US" dirty="0" smtClean="0"/>
              <a:t>Believe in the young father so that he develops enough confidence to take action on Process Goals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Have father set up time to review Process </a:t>
            </a:r>
            <a:r>
              <a:rPr lang="en-US" dirty="0"/>
              <a:t>G</a:t>
            </a:r>
            <a:r>
              <a:rPr lang="en-US" dirty="0" smtClean="0"/>
              <a:t>oals regularly (Daily or Weekly)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Help father notice and celebrate small victories regarding Process Goals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dirty="0" smtClean="0"/>
              <a:t>Example:  1 full week of daily hour after school 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dirty="0" smtClean="0"/>
              <a:t>                  homework/studying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3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Goal Setting by Category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Self-care</a:t>
            </a:r>
          </a:p>
          <a:p>
            <a:r>
              <a:rPr lang="en-US" sz="4400" dirty="0" smtClean="0"/>
              <a:t>Education</a:t>
            </a:r>
          </a:p>
          <a:p>
            <a:r>
              <a:rPr lang="en-US" sz="4400" dirty="0" smtClean="0"/>
              <a:t>Career</a:t>
            </a:r>
          </a:p>
          <a:p>
            <a:r>
              <a:rPr lang="en-US" sz="4400" dirty="0" smtClean="0"/>
              <a:t>Parenting</a:t>
            </a:r>
          </a:p>
          <a:p>
            <a:r>
              <a:rPr lang="en-US" sz="4400" dirty="0" smtClean="0"/>
              <a:t>Relationships</a:t>
            </a:r>
            <a:endParaRPr lang="en-US" sz="4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85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Self-Care (Self-maintenance)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800" dirty="0" smtClean="0"/>
              <a:t>Best place to start</a:t>
            </a:r>
          </a:p>
          <a:p>
            <a:r>
              <a:rPr lang="en-US" sz="3800" dirty="0"/>
              <a:t>For many new dads, a stress management goal is vital</a:t>
            </a:r>
          </a:p>
          <a:p>
            <a:r>
              <a:rPr lang="en-US" sz="3300" u="sng" dirty="0"/>
              <a:t>Example</a:t>
            </a:r>
          </a:p>
          <a:p>
            <a:pPr lvl="1"/>
            <a:r>
              <a:rPr lang="en-US" sz="3200" dirty="0"/>
              <a:t>Result Goal: Keep stress level low throughout this semester</a:t>
            </a:r>
          </a:p>
          <a:p>
            <a:pPr lvl="1"/>
            <a:r>
              <a:rPr lang="en-US" sz="3200" dirty="0"/>
              <a:t>Process Goals:  </a:t>
            </a:r>
          </a:p>
          <a:p>
            <a:pPr marL="1828800" lvl="3" indent="-457200">
              <a:buFont typeface="Arial" panose="020B0604020202020204" pitchFamily="34" charset="0"/>
              <a:buAutoNum type="arabicPeriod"/>
            </a:pPr>
            <a:r>
              <a:rPr lang="en-US" sz="2600" dirty="0"/>
              <a:t>Before bed, note overall stress level for day  (Using 1-10 scale)</a:t>
            </a:r>
          </a:p>
          <a:p>
            <a:pPr marL="1828800" lvl="3" indent="-457200">
              <a:buAutoNum type="arabicPeriod"/>
            </a:pPr>
            <a:r>
              <a:rPr lang="en-US" sz="2600" dirty="0"/>
              <a:t>Sleep at least 7 hours every night</a:t>
            </a:r>
          </a:p>
          <a:p>
            <a:pPr marL="1828800" lvl="3" indent="-457200">
              <a:buAutoNum type="arabicPeriod"/>
            </a:pPr>
            <a:r>
              <a:rPr lang="en-US" sz="2600" dirty="0"/>
              <a:t>Spend 30 minutes every day doing something that is important but not urgent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4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Education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754563"/>
          </a:xfrm>
        </p:spPr>
        <p:txBody>
          <a:bodyPr>
            <a:normAutofit fontScale="47500" lnSpcReduction="20000"/>
          </a:bodyPr>
          <a:lstStyle/>
          <a:p>
            <a:r>
              <a:rPr lang="en-US" sz="5900" dirty="0" smtClean="0"/>
              <a:t>Our goal is to have young fathers graduate</a:t>
            </a:r>
          </a:p>
          <a:p>
            <a:r>
              <a:rPr lang="en-US" sz="5900" dirty="0" smtClean="0"/>
              <a:t>Our job is to get them to </a:t>
            </a:r>
            <a:r>
              <a:rPr lang="en-US" sz="5900" u="sng" dirty="0" smtClean="0"/>
              <a:t>want this for themselves</a:t>
            </a:r>
            <a:r>
              <a:rPr lang="en-US" sz="5900" dirty="0" smtClean="0"/>
              <a:t> and to have the confidence/courage to take action</a:t>
            </a:r>
          </a:p>
          <a:p>
            <a:r>
              <a:rPr lang="en-US" sz="5900" u="sng" dirty="0" smtClean="0"/>
              <a:t>Example</a:t>
            </a:r>
          </a:p>
          <a:p>
            <a:pPr lvl="1"/>
            <a:r>
              <a:rPr lang="en-US" sz="5500" dirty="0" smtClean="0"/>
              <a:t>Result </a:t>
            </a:r>
            <a:r>
              <a:rPr lang="en-US" sz="5500" dirty="0"/>
              <a:t>Goal:  </a:t>
            </a:r>
            <a:r>
              <a:rPr lang="en-US" sz="5500" dirty="0" smtClean="0"/>
              <a:t>Graduate </a:t>
            </a:r>
            <a:r>
              <a:rPr lang="en-US" sz="5500" dirty="0"/>
              <a:t>from high </a:t>
            </a:r>
            <a:r>
              <a:rPr lang="en-US" sz="5500" dirty="0" smtClean="0"/>
              <a:t>school</a:t>
            </a:r>
            <a:endParaRPr lang="en-US" sz="5500" dirty="0"/>
          </a:p>
          <a:p>
            <a:pPr lvl="1"/>
            <a:r>
              <a:rPr lang="en-US" sz="5500" dirty="0" smtClean="0"/>
              <a:t>Process </a:t>
            </a:r>
            <a:r>
              <a:rPr lang="en-US" sz="5500" dirty="0"/>
              <a:t>Goals:  </a:t>
            </a:r>
          </a:p>
          <a:p>
            <a:pPr marL="1828800" lvl="3" indent="-514350">
              <a:buFont typeface="Arial" panose="020B0604020202020204" pitchFamily="34" charset="0"/>
              <a:buAutoNum type="arabicPeriod"/>
            </a:pPr>
            <a:r>
              <a:rPr lang="en-US" sz="5100" dirty="0"/>
              <a:t>Enter all assignments in weekly </a:t>
            </a:r>
            <a:r>
              <a:rPr lang="en-US" sz="5100" dirty="0" smtClean="0"/>
              <a:t>planner</a:t>
            </a:r>
            <a:endParaRPr lang="en-US" sz="5100" dirty="0"/>
          </a:p>
          <a:p>
            <a:pPr marL="1828800" lvl="3" indent="-514350">
              <a:buAutoNum type="arabicPeriod"/>
            </a:pPr>
            <a:r>
              <a:rPr lang="en-US" sz="5100" dirty="0"/>
              <a:t>Homework/study for 1 hour after school 4 weekdays per </a:t>
            </a:r>
            <a:r>
              <a:rPr lang="en-US" sz="5100" dirty="0" smtClean="0"/>
              <a:t>week</a:t>
            </a:r>
            <a:endParaRPr lang="en-US" sz="5100" dirty="0"/>
          </a:p>
          <a:p>
            <a:pPr marL="1828800" lvl="3" indent="-514350">
              <a:buAutoNum type="arabicPeriod"/>
            </a:pPr>
            <a:r>
              <a:rPr lang="en-US" sz="5100" dirty="0" smtClean="0"/>
              <a:t>Face-to-face </a:t>
            </a:r>
            <a:r>
              <a:rPr lang="en-US" sz="5100" dirty="0"/>
              <a:t>check-in with each teacher at least once every two </a:t>
            </a:r>
            <a:r>
              <a:rPr lang="en-US" sz="5100" dirty="0" smtClean="0"/>
              <a:t>weeks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9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800" u="sng" dirty="0" smtClean="0"/>
              <a:t>Career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55000" lnSpcReduction="20000"/>
          </a:bodyPr>
          <a:lstStyle/>
          <a:p>
            <a:pPr indent="-282575"/>
            <a:r>
              <a:rPr lang="en-US" sz="5800" dirty="0" smtClean="0"/>
              <a:t>Three important questions:</a:t>
            </a:r>
          </a:p>
          <a:p>
            <a:pPr lvl="1"/>
            <a:r>
              <a:rPr lang="en-US" sz="4400" dirty="0"/>
              <a:t> </a:t>
            </a:r>
            <a:r>
              <a:rPr lang="en-US" sz="4400" dirty="0" smtClean="0"/>
              <a:t>What do you like?</a:t>
            </a:r>
          </a:p>
          <a:p>
            <a:pPr lvl="1"/>
            <a:r>
              <a:rPr lang="en-US" sz="4400" dirty="0"/>
              <a:t> </a:t>
            </a:r>
            <a:r>
              <a:rPr lang="en-US" sz="4400" dirty="0" smtClean="0"/>
              <a:t>What are you good at?</a:t>
            </a:r>
          </a:p>
          <a:p>
            <a:pPr lvl="1"/>
            <a:r>
              <a:rPr lang="en-US" sz="4400" dirty="0"/>
              <a:t> </a:t>
            </a:r>
            <a:r>
              <a:rPr lang="en-US" sz="4400" dirty="0" smtClean="0"/>
              <a:t>What has meaning </a:t>
            </a:r>
            <a:r>
              <a:rPr lang="en-US" sz="4400" smtClean="0"/>
              <a:t>to you?</a:t>
            </a:r>
            <a:endParaRPr lang="en-US" sz="4400" dirty="0" smtClean="0"/>
          </a:p>
          <a:p>
            <a:r>
              <a:rPr lang="en-US" sz="5100" u="sng" dirty="0" smtClean="0"/>
              <a:t>Example</a:t>
            </a:r>
            <a:endParaRPr lang="en-US" sz="5100" u="sng" dirty="0"/>
          </a:p>
          <a:p>
            <a:pPr lvl="1"/>
            <a:r>
              <a:rPr lang="en-US" sz="4700" dirty="0" smtClean="0"/>
              <a:t>Result </a:t>
            </a:r>
            <a:r>
              <a:rPr lang="en-US" sz="4700" dirty="0"/>
              <a:t>Goal: </a:t>
            </a:r>
            <a:r>
              <a:rPr lang="en-US" sz="4700" dirty="0" smtClean="0"/>
              <a:t>Obtain part-time </a:t>
            </a:r>
            <a:r>
              <a:rPr lang="en-US" sz="4700" dirty="0"/>
              <a:t>employment in a field that could lead to a full-time </a:t>
            </a:r>
            <a:r>
              <a:rPr lang="en-US" sz="4700" dirty="0" smtClean="0"/>
              <a:t>career</a:t>
            </a:r>
          </a:p>
          <a:p>
            <a:pPr lvl="1"/>
            <a:r>
              <a:rPr lang="en-US" sz="4700" dirty="0" smtClean="0"/>
              <a:t>Process </a:t>
            </a:r>
            <a:r>
              <a:rPr lang="en-US" sz="4700" dirty="0"/>
              <a:t>Goals</a:t>
            </a:r>
            <a:r>
              <a:rPr lang="en-US" sz="4700" dirty="0" smtClean="0"/>
              <a:t>:</a:t>
            </a:r>
          </a:p>
          <a:p>
            <a:pPr marL="1139825" lvl="2" indent="-285750">
              <a:buFont typeface="+mj-lt"/>
              <a:buAutoNum type="arabicPeriod"/>
            </a:pPr>
            <a:r>
              <a:rPr lang="en-US" sz="4400" dirty="0" smtClean="0"/>
              <a:t> </a:t>
            </a:r>
            <a:r>
              <a:rPr lang="en-US" sz="4400" dirty="0"/>
              <a:t>List potential </a:t>
            </a:r>
            <a:r>
              <a:rPr lang="en-US" sz="4400" dirty="0" smtClean="0"/>
              <a:t>fields</a:t>
            </a:r>
          </a:p>
          <a:p>
            <a:pPr marL="1139825" lvl="2" indent="-285750">
              <a:buFont typeface="+mj-lt"/>
              <a:buAutoNum type="arabicPeriod"/>
            </a:pPr>
            <a:r>
              <a:rPr lang="en-US" sz="4400" dirty="0" smtClean="0"/>
              <a:t>Create </a:t>
            </a:r>
            <a:r>
              <a:rPr lang="en-US" sz="4400" dirty="0"/>
              <a:t>a resume and </a:t>
            </a:r>
            <a:r>
              <a:rPr lang="en-US" sz="4400" dirty="0" smtClean="0"/>
              <a:t>a cover </a:t>
            </a:r>
            <a:r>
              <a:rPr lang="en-US" sz="4400" dirty="0"/>
              <a:t>letter that expresses </a:t>
            </a:r>
            <a:r>
              <a:rPr lang="en-US" sz="4400" dirty="0" smtClean="0"/>
              <a:t>interest </a:t>
            </a:r>
            <a:r>
              <a:rPr lang="en-US" sz="4400" dirty="0"/>
              <a:t>in this </a:t>
            </a:r>
            <a:r>
              <a:rPr lang="en-US" sz="4400" dirty="0" smtClean="0"/>
              <a:t>area</a:t>
            </a:r>
          </a:p>
          <a:p>
            <a:pPr marL="1139825" lvl="2" indent="-285750">
              <a:buFont typeface="+mj-lt"/>
              <a:buAutoNum type="arabicPeriod"/>
            </a:pPr>
            <a:r>
              <a:rPr lang="en-US" sz="4400" dirty="0" smtClean="0"/>
              <a:t>Meet </a:t>
            </a:r>
            <a:r>
              <a:rPr lang="en-US" sz="4400" dirty="0"/>
              <a:t>with school counselor to develop list of potential employer </a:t>
            </a:r>
            <a:r>
              <a:rPr lang="en-US" sz="4400" dirty="0" smtClean="0"/>
              <a:t>contacts</a:t>
            </a:r>
            <a:endParaRPr lang="en-US" sz="4400" dirty="0"/>
          </a:p>
          <a:p>
            <a:pPr lvl="1"/>
            <a:endParaRPr lang="en-US" sz="30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9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34400" cy="2806700"/>
          </a:xfrm>
        </p:spPr>
        <p:txBody>
          <a:bodyPr>
            <a:noAutofit/>
          </a:bodyPr>
          <a:lstStyle/>
          <a:p>
            <a:pPr algn="ctr"/>
            <a:endParaRPr lang="en-US" sz="5400" u="sng" dirty="0" smtClean="0"/>
          </a:p>
          <a:p>
            <a:pPr algn="ctr"/>
            <a:endParaRPr lang="en-US" sz="5400" u="sng" dirty="0"/>
          </a:p>
          <a:p>
            <a:pPr algn="ctr"/>
            <a:r>
              <a:rPr lang="en-US" sz="5400" u="sng" dirty="0" smtClean="0"/>
              <a:t>#</a:t>
            </a:r>
            <a:r>
              <a:rPr lang="en-US" sz="5400" u="sng" dirty="0" smtClean="0"/>
              <a:t>1 </a:t>
            </a:r>
            <a:r>
              <a:rPr lang="en-US" sz="5400" u="sng" dirty="0" smtClean="0"/>
              <a:t>Predictor </a:t>
            </a:r>
            <a:r>
              <a:rPr lang="en-US" sz="5400" u="sng" dirty="0" smtClean="0"/>
              <a:t>of </a:t>
            </a:r>
            <a:r>
              <a:rPr lang="en-US" sz="5400" u="sng" dirty="0"/>
              <a:t>S</a:t>
            </a:r>
            <a:r>
              <a:rPr lang="en-US" sz="5400" u="sng" dirty="0" smtClean="0"/>
              <a:t>uccess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 smtClean="0"/>
              <a:t> DESIRE </a:t>
            </a:r>
            <a:r>
              <a:rPr lang="en-US" sz="5400" dirty="0" smtClean="0"/>
              <a:t>(not </a:t>
            </a:r>
            <a:r>
              <a:rPr lang="en-US" sz="5400" dirty="0" smtClean="0"/>
              <a:t>just </a:t>
            </a:r>
            <a:r>
              <a:rPr lang="en-US" sz="5400" dirty="0" smtClean="0"/>
              <a:t>willingness) to achieve </a:t>
            </a:r>
            <a:r>
              <a:rPr lang="en-US" sz="5400" dirty="0" smtClean="0"/>
              <a:t>well-defined goals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85764" y="6315407"/>
            <a:ext cx="2895600" cy="365125"/>
          </a:xfrm>
        </p:spPr>
        <p:txBody>
          <a:bodyPr/>
          <a:lstStyle/>
          <a:p>
            <a:r>
              <a:rPr lang="en-US" dirty="0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1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Parenting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u="sng" dirty="0" smtClean="0"/>
              <a:t>Example</a:t>
            </a:r>
          </a:p>
          <a:p>
            <a:pPr lvl="1"/>
            <a:r>
              <a:rPr lang="en-US" sz="3200" dirty="0" smtClean="0"/>
              <a:t>Result Goal: To be involved in my child’s life.</a:t>
            </a:r>
          </a:p>
          <a:p>
            <a:pPr lvl="1"/>
            <a:r>
              <a:rPr lang="en-US" sz="3200" dirty="0" smtClean="0"/>
              <a:t>Process Goals: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 smtClean="0"/>
              <a:t>Change at least 5 of my child’s diapers a week.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 smtClean="0"/>
              <a:t>Read to my child at least 3 times a week.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 smtClean="0"/>
              <a:t>Dress my child at least 3 mornings a week.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7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Relationships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200" u="sng" dirty="0" smtClean="0"/>
              <a:t>Example</a:t>
            </a:r>
          </a:p>
          <a:p>
            <a:pPr lvl="1"/>
            <a:r>
              <a:rPr lang="en-US" sz="3900" dirty="0" smtClean="0"/>
              <a:t>Result Goal: Communicate consistently and appropriately with the child’s mother.</a:t>
            </a:r>
          </a:p>
          <a:p>
            <a:pPr lvl="1"/>
            <a:r>
              <a:rPr lang="en-US" sz="3900" dirty="0" smtClean="0"/>
              <a:t>Process Goals: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300" dirty="0"/>
              <a:t>S</a:t>
            </a:r>
            <a:r>
              <a:rPr lang="en-US" sz="3300" dirty="0" smtClean="0"/>
              <a:t>et up at least one 20 minute session per week to talk (uninterrupted) with partner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300" dirty="0"/>
              <a:t>D</a:t>
            </a:r>
            <a:r>
              <a:rPr lang="en-US" sz="3300" dirty="0" smtClean="0"/>
              <a:t>iscuss issues/problems with partner only when able to be logical and objective rather than emotional  (Stress level 5 or below)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300" dirty="0"/>
              <a:t>K</a:t>
            </a:r>
            <a:r>
              <a:rPr lang="en-US" sz="3300" dirty="0" smtClean="0"/>
              <a:t>eep voice level and tone at a 5 on a scale of 1-10 (1= whisper, 10=yelling)</a:t>
            </a:r>
            <a:endParaRPr lang="en-US" sz="3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4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Goal Setting Summary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Individuals develop their own goals</a:t>
            </a:r>
          </a:p>
          <a:p>
            <a:endParaRPr lang="en-US" dirty="0" smtClean="0"/>
          </a:p>
          <a:p>
            <a:r>
              <a:rPr lang="en-US" dirty="0" smtClean="0"/>
              <a:t>Our main role is to educate and empower for positive goal development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 Result Goals and Process Goals</a:t>
            </a:r>
          </a:p>
          <a:p>
            <a:pPr lvl="1"/>
            <a:r>
              <a:rPr lang="en-US" dirty="0" smtClean="0"/>
              <a:t>Focus attention and energy mainly on Process Goals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4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u="sng" dirty="0" smtClean="0"/>
              <a:t>Result Goals vs. Process Goals </a:t>
            </a:r>
            <a:endParaRPr lang="en-US" sz="4800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5915"/>
          </a:xfrm>
        </p:spPr>
        <p:txBody>
          <a:bodyPr>
            <a:spAutoFit/>
          </a:bodyPr>
          <a:lstStyle/>
          <a:p>
            <a:r>
              <a:rPr lang="en-US" sz="3600" dirty="0" smtClean="0"/>
              <a:t>Result Goals are end </a:t>
            </a:r>
            <a:r>
              <a:rPr lang="en-US" sz="3600" dirty="0" smtClean="0"/>
              <a:t>points</a:t>
            </a: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They are what </a:t>
            </a:r>
            <a:r>
              <a:rPr lang="en-US" sz="3600" dirty="0" smtClean="0"/>
              <a:t>people usually think of as </a:t>
            </a:r>
            <a:r>
              <a:rPr lang="en-US" sz="3600" dirty="0" smtClean="0"/>
              <a:t>goals</a:t>
            </a:r>
            <a:endParaRPr lang="en-US" sz="3600" dirty="0" smtClean="0"/>
          </a:p>
          <a:p>
            <a:pPr lvl="2"/>
            <a:r>
              <a:rPr lang="en-US" sz="3000" dirty="0" smtClean="0"/>
              <a:t>Graduate </a:t>
            </a:r>
            <a:r>
              <a:rPr lang="en-US" sz="3000" dirty="0" smtClean="0"/>
              <a:t>from </a:t>
            </a:r>
            <a:r>
              <a:rPr lang="en-US" sz="3000" dirty="0" smtClean="0"/>
              <a:t>high </a:t>
            </a:r>
            <a:r>
              <a:rPr lang="en-US" sz="3000" dirty="0"/>
              <a:t>s</a:t>
            </a:r>
            <a:r>
              <a:rPr lang="en-US" sz="3000" dirty="0" smtClean="0"/>
              <a:t>chool</a:t>
            </a:r>
            <a:endParaRPr lang="en-US" sz="3000" dirty="0" smtClean="0"/>
          </a:p>
          <a:p>
            <a:pPr lvl="2"/>
            <a:r>
              <a:rPr lang="en-US" sz="3000" dirty="0" smtClean="0"/>
              <a:t>Become a teacher</a:t>
            </a:r>
          </a:p>
          <a:p>
            <a:pPr lvl="2"/>
            <a:r>
              <a:rPr lang="en-US" sz="3000" dirty="0" smtClean="0"/>
              <a:t>Get in shape</a:t>
            </a:r>
            <a:endParaRPr lang="en-US" sz="3000" dirty="0" smtClean="0"/>
          </a:p>
          <a:p>
            <a:pPr lvl="2"/>
            <a:r>
              <a:rPr lang="en-US" sz="3000" dirty="0" smtClean="0"/>
              <a:t>Model positive relationships for my children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8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Process Goals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800" dirty="0" smtClean="0"/>
              <a:t>The means to the end – how to go about achieving the </a:t>
            </a:r>
            <a:r>
              <a:rPr lang="en-US" sz="5800" dirty="0" smtClean="0"/>
              <a:t>Result </a:t>
            </a:r>
            <a:r>
              <a:rPr lang="en-US" sz="5800" dirty="0"/>
              <a:t>G</a:t>
            </a:r>
            <a:r>
              <a:rPr lang="en-US" sz="5800" dirty="0" smtClean="0"/>
              <a:t>oals</a:t>
            </a:r>
            <a:endParaRPr lang="en-US" sz="58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sz="4800" dirty="0" smtClean="0"/>
              <a:t>Result </a:t>
            </a:r>
            <a:r>
              <a:rPr lang="en-US" sz="4800" dirty="0"/>
              <a:t>Goal:  </a:t>
            </a:r>
            <a:endParaRPr lang="en-US" sz="4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dirty="0"/>
              <a:t>	</a:t>
            </a:r>
            <a:r>
              <a:rPr lang="en-US" sz="4800" dirty="0" smtClean="0"/>
              <a:t>Graduate from high school </a:t>
            </a:r>
          </a:p>
          <a:p>
            <a:pPr marL="0" indent="0">
              <a:buNone/>
            </a:pPr>
            <a:r>
              <a:rPr lang="en-US" sz="4800" dirty="0" smtClean="0"/>
              <a:t>Process Goals:  </a:t>
            </a:r>
            <a:endParaRPr lang="en-US" sz="4800" dirty="0"/>
          </a:p>
          <a:p>
            <a:pPr marL="1371600" lvl="2" indent="-514350">
              <a:buFont typeface="Arial" panose="020B0604020202020204" pitchFamily="34" charset="0"/>
              <a:buAutoNum type="arabicPeriod"/>
            </a:pPr>
            <a:r>
              <a:rPr lang="en-US" sz="4800" dirty="0" smtClean="0"/>
              <a:t>Enter </a:t>
            </a:r>
            <a:r>
              <a:rPr lang="en-US" sz="4800" dirty="0"/>
              <a:t>all assignments in weekly </a:t>
            </a:r>
            <a:r>
              <a:rPr lang="en-US" sz="4800" dirty="0" smtClean="0"/>
              <a:t>planner</a:t>
            </a:r>
            <a:endParaRPr lang="en-US" sz="4800" dirty="0"/>
          </a:p>
          <a:p>
            <a:pPr marL="1371600" lvl="2" indent="-514350">
              <a:buAutoNum type="arabicPeriod"/>
            </a:pPr>
            <a:r>
              <a:rPr lang="en-US" sz="4800" dirty="0" smtClean="0"/>
              <a:t>Homework/study </a:t>
            </a:r>
            <a:r>
              <a:rPr lang="en-US" sz="4800" dirty="0"/>
              <a:t>for 1 hour after school 4 weekdays per </a:t>
            </a:r>
            <a:r>
              <a:rPr lang="en-US" sz="4800" dirty="0" smtClean="0"/>
              <a:t>week</a:t>
            </a:r>
            <a:endParaRPr lang="en-US" sz="4800" dirty="0"/>
          </a:p>
          <a:p>
            <a:pPr marL="1371600" lvl="2" indent="-514350">
              <a:buAutoNum type="arabicPeriod"/>
            </a:pPr>
            <a:r>
              <a:rPr lang="en-US" sz="4800" dirty="0" smtClean="0"/>
              <a:t>Face-to-face check-in </a:t>
            </a:r>
            <a:r>
              <a:rPr lang="en-US" sz="4800" dirty="0"/>
              <a:t>with each teacher at least once every two </a:t>
            </a:r>
            <a:r>
              <a:rPr lang="en-US" sz="4800" dirty="0" smtClean="0"/>
              <a:t>weeks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7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Process </a:t>
            </a:r>
            <a:r>
              <a:rPr lang="en-US" sz="4800" u="sng" dirty="0"/>
              <a:t>G</a:t>
            </a:r>
            <a:r>
              <a:rPr lang="en-US" sz="4800" u="sng" dirty="0" smtClean="0"/>
              <a:t>oals</a:t>
            </a:r>
            <a:endParaRPr lang="en-US" sz="4800" u="sn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b="1" i="1" dirty="0"/>
              <a:t>THIS IS WHERE </a:t>
            </a:r>
            <a:r>
              <a:rPr lang="en-US" b="1" i="1" dirty="0" smtClean="0"/>
              <a:t>TO </a:t>
            </a:r>
            <a:r>
              <a:rPr lang="en-US" b="1" i="1" dirty="0"/>
              <a:t>FOCUS </a:t>
            </a:r>
            <a:r>
              <a:rPr lang="en-US" b="1" i="1" dirty="0" smtClean="0"/>
              <a:t>CONCENTRATION </a:t>
            </a:r>
            <a:r>
              <a:rPr lang="en-US" b="1" i="1" dirty="0"/>
              <a:t>AND ENERGY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61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sz="4800" u="sng" dirty="0" smtClean="0"/>
              <a:t>Advantages of Focus on Process Goals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b="1" i="1" dirty="0" smtClean="0"/>
              <a:t>Focus is on actions/behavior, which can be controlled</a:t>
            </a:r>
            <a:r>
              <a:rPr lang="en-US" b="1" dirty="0" smtClean="0"/>
              <a:t> </a:t>
            </a:r>
            <a:r>
              <a:rPr lang="en-US" dirty="0" smtClean="0"/>
              <a:t>as opposed to results which can’t always be controlled</a:t>
            </a:r>
            <a:endParaRPr lang="en-US" dirty="0"/>
          </a:p>
          <a:p>
            <a:r>
              <a:rPr lang="en-US" dirty="0" smtClean="0"/>
              <a:t>Gain satisfaction, self-esteem and confidence from short-term progress and victories</a:t>
            </a:r>
          </a:p>
          <a:p>
            <a:r>
              <a:rPr lang="en-US" dirty="0" smtClean="0"/>
              <a:t>More able to overcome result failures and continue striving toward long-term </a:t>
            </a:r>
            <a:r>
              <a:rPr lang="en-US" dirty="0"/>
              <a:t>R</a:t>
            </a:r>
            <a:r>
              <a:rPr lang="en-US" dirty="0" smtClean="0"/>
              <a:t>esult Goals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28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Tips and Tricks for Goal Setting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>1.   S – </a:t>
            </a:r>
            <a:r>
              <a:rPr lang="en-US" dirty="0" smtClean="0"/>
              <a:t>specific</a:t>
            </a:r>
          </a:p>
          <a:p>
            <a:pPr marL="0" indent="0">
              <a:buNone/>
            </a:pPr>
            <a:r>
              <a:rPr lang="en-US" dirty="0" smtClean="0"/>
              <a:t>       M – measurable </a:t>
            </a:r>
          </a:p>
          <a:p>
            <a:pPr marL="0" indent="0">
              <a:buNone/>
            </a:pPr>
            <a:r>
              <a:rPr lang="en-US" dirty="0" smtClean="0"/>
              <a:t>       A – attainable (but not too easy)</a:t>
            </a:r>
          </a:p>
          <a:p>
            <a:pPr marL="0" indent="0">
              <a:buNone/>
            </a:pPr>
            <a:r>
              <a:rPr lang="en-US" dirty="0" smtClean="0"/>
              <a:t>       R – relevant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T – time-bound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Prioritize goals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example: A goal involving child safety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                would take priority over a goal to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exercise 3 times a week.</a:t>
            </a:r>
          </a:p>
          <a:p>
            <a:pPr marL="0" indent="0">
              <a:buNone/>
            </a:pPr>
            <a:r>
              <a:rPr lang="en-US" dirty="0" smtClean="0"/>
              <a:t>3.   Goals can be divided into short-term and long-term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2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sz="4800" u="sng" dirty="0" smtClean="0"/>
              <a:t>Tips and Tricks for Goal Setting (cont’d)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US" b="1" dirty="0"/>
              <a:t>G</a:t>
            </a:r>
            <a:r>
              <a:rPr lang="en-US" b="1" dirty="0" smtClean="0"/>
              <a:t>oals are adjustable</a:t>
            </a:r>
            <a:r>
              <a:rPr lang="en-US" dirty="0" smtClean="0"/>
              <a:t>.  They should never be a burden. </a:t>
            </a:r>
            <a:endParaRPr lang="en-US" dirty="0"/>
          </a:p>
          <a:p>
            <a:pPr marL="514350" indent="-514350">
              <a:buAutoNum type="arabicPeriod" startAt="5"/>
            </a:pPr>
            <a:r>
              <a:rPr lang="en-US" dirty="0" smtClean="0"/>
              <a:t>Keep goals visible.  Daily viewing is best.</a:t>
            </a:r>
          </a:p>
          <a:p>
            <a:pPr marL="514350" indent="-514350">
              <a:buAutoNum type="arabicPeriod" startAt="5"/>
            </a:pPr>
            <a:r>
              <a:rPr lang="en-US" dirty="0" smtClean="0"/>
              <a:t>Reflect on goals consistently</a:t>
            </a:r>
          </a:p>
          <a:p>
            <a:pPr marL="514350" indent="-514350">
              <a:buAutoNum type="arabicPeriod" startAt="5"/>
            </a:pPr>
            <a:r>
              <a:rPr lang="en-US" dirty="0" smtClean="0"/>
              <a:t>Goals should be phrased with positive language – avoid negative language like don’t</a:t>
            </a:r>
          </a:p>
          <a:p>
            <a:pPr marL="0" indent="0">
              <a:buNone/>
            </a:pPr>
            <a:r>
              <a:rPr lang="en-US" dirty="0" smtClean="0"/>
              <a:t>	Example:  Don’t stay out too late.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     Go to bed by 10 p.m.	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Brad Hofmann NMGRADS 10/2/2014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88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u="sng" dirty="0" smtClean="0"/>
              <a:t>Where do you come in?</a:t>
            </a:r>
            <a:endParaRPr lang="en-US" sz="48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133600"/>
            <a:ext cx="6477000" cy="41910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dirty="0" smtClean="0"/>
              <a:t>Create an environment where fathers can choose and develop good, realistic Result </a:t>
            </a:r>
            <a:r>
              <a:rPr lang="en-US" dirty="0"/>
              <a:t>G</a:t>
            </a:r>
            <a:r>
              <a:rPr lang="en-US" dirty="0" smtClean="0"/>
              <a:t>oals for themselves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Help fathers identify and formalize steps (Process </a:t>
            </a:r>
            <a:r>
              <a:rPr lang="en-US" dirty="0"/>
              <a:t>G</a:t>
            </a:r>
            <a:r>
              <a:rPr lang="en-US" dirty="0" smtClean="0"/>
              <a:t>oals) necessary for them to achieve their Result Goals</a:t>
            </a:r>
            <a:endParaRPr lang="en-US" dirty="0"/>
          </a:p>
          <a:p>
            <a:pPr marL="514350" indent="-514350" algn="l">
              <a:buAutoNum type="arabicPeriod"/>
            </a:pPr>
            <a:endParaRPr lang="en-US" dirty="0" smtClean="0"/>
          </a:p>
          <a:p>
            <a:pPr marL="514350" indent="-514350" algn="l">
              <a:buAutoNum type="arabicPeriod"/>
            </a:pPr>
            <a:endParaRPr lang="en-US" dirty="0" smtClean="0"/>
          </a:p>
          <a:p>
            <a:pPr marL="514350" indent="-514350" algn="l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7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3177</TotalTime>
  <Words>914</Words>
  <Application>Microsoft Office PowerPoint</Application>
  <PresentationFormat>On-screen Show (4:3)</PresentationFormat>
  <Paragraphs>172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Goal Setting For Young Fathers</vt:lpstr>
      <vt:lpstr>PowerPoint Presentation</vt:lpstr>
      <vt:lpstr>Result Goals vs. Process Goals </vt:lpstr>
      <vt:lpstr>Process Goals</vt:lpstr>
      <vt:lpstr>Process Goals</vt:lpstr>
      <vt:lpstr>Advantages of Focus on Process Goals</vt:lpstr>
      <vt:lpstr>Tips and Tricks for Goal Setting</vt:lpstr>
      <vt:lpstr>Tips and Tricks for Goal Setting (cont’d)</vt:lpstr>
      <vt:lpstr>Where do you come in?</vt:lpstr>
      <vt:lpstr>Assisting with Result Goals</vt:lpstr>
      <vt:lpstr>Assisting with Result Goals (cont’d)</vt:lpstr>
      <vt:lpstr>Assisting with Result Goals (cont’d)</vt:lpstr>
      <vt:lpstr>Assisting with Result Goals (cont’d)</vt:lpstr>
      <vt:lpstr>Assisting with Process Goals</vt:lpstr>
      <vt:lpstr>Assisting with Process Goals (cont’d)</vt:lpstr>
      <vt:lpstr>Goal Setting by Category</vt:lpstr>
      <vt:lpstr>Self-Care (Self-maintenance)</vt:lpstr>
      <vt:lpstr>Education</vt:lpstr>
      <vt:lpstr> Career</vt:lpstr>
      <vt:lpstr>Parenting</vt:lpstr>
      <vt:lpstr>Relationships</vt:lpstr>
      <vt:lpstr>Goal Setting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setting for young fathers</dc:title>
  <dc:creator>Nancy R Hofmann</dc:creator>
  <cp:lastModifiedBy>Nancy R Hofmann</cp:lastModifiedBy>
  <cp:revision>67</cp:revision>
  <dcterms:created xsi:type="dcterms:W3CDTF">2014-09-26T15:19:36Z</dcterms:created>
  <dcterms:modified xsi:type="dcterms:W3CDTF">2014-09-30T16:43:32Z</dcterms:modified>
</cp:coreProperties>
</file>